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64" r:id="rId4"/>
    <p:sldId id="275" r:id="rId5"/>
    <p:sldId id="272" r:id="rId6"/>
    <p:sldId id="266" r:id="rId7"/>
    <p:sldId id="268" r:id="rId8"/>
    <p:sldId id="269" r:id="rId9"/>
    <p:sldId id="273" r:id="rId10"/>
    <p:sldId id="271" r:id="rId11"/>
    <p:sldId id="274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22"/>
    <p:restoredTop sz="94654"/>
  </p:normalViewPr>
  <p:slideViewPr>
    <p:cSldViewPr snapToGrid="0" snapToObjects="1">
      <p:cViewPr varScale="1">
        <p:scale>
          <a:sx n="123" d="100"/>
          <a:sy n="123" d="100"/>
        </p:scale>
        <p:origin x="22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7CA52-1ACC-1344-90A4-6AB164CBEDD0}" type="datetimeFigureOut">
              <a:rPr lang="en-US" smtClean="0"/>
              <a:t>4/22/20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A1B92-7784-A145-9713-69F07AE01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43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AIS = 6 full-time; </a:t>
            </a:r>
            <a:r>
              <a:rPr lang="en-US"/>
              <a:t>2 students</a:t>
            </a:r>
          </a:p>
          <a:p>
            <a:r>
              <a:rPr lang="en-US" dirty="0"/>
              <a:t>Dispatch sent 61 million messages in 2019.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A1B92-7784-A145-9713-69F07AE019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99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8D7680D-E7C8-7643-BEFD-F7A179B77B7C}"/>
              </a:ext>
            </a:extLst>
          </p:cNvPr>
          <p:cNvSpPr/>
          <p:nvPr/>
        </p:nvSpPr>
        <p:spPr>
          <a:xfrm>
            <a:off x="0" y="0"/>
            <a:ext cx="4858439" cy="62906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1E9240D-8DC8-9444-8E0C-74703A71842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858439" y="0"/>
            <a:ext cx="7333560" cy="6291263"/>
          </a:xfrm>
          <a:solidFill>
            <a:schemeClr val="bg2"/>
          </a:solidFill>
        </p:spPr>
        <p:txBody>
          <a:bodyPr anchor="ctr" anchorCtr="0"/>
          <a:lstStyle>
            <a:lvl1pPr algn="ctr">
              <a:defRPr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CD893F-4580-B544-83D6-ED7E385EA0E6}"/>
              </a:ext>
            </a:extLst>
          </p:cNvPr>
          <p:cNvCxnSpPr>
            <a:cxnSpLocks/>
          </p:cNvCxnSpPr>
          <p:nvPr/>
        </p:nvCxnSpPr>
        <p:spPr>
          <a:xfrm>
            <a:off x="375167" y="1010339"/>
            <a:ext cx="4114800" cy="0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3B8C66D2-8B0E-D644-958B-ADC9E569A6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4980" y="1230677"/>
            <a:ext cx="4083969" cy="229472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Presentation Title Goes Here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F41F2469-CF29-2044-8249-860BE15EF3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4980" y="3756753"/>
            <a:ext cx="4083969" cy="11677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Additional Content Here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04E17178-3A66-6644-B095-68F890E50C3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4980" y="5871992"/>
            <a:ext cx="4083969" cy="4186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Month XX, 2018</a:t>
            </a:r>
          </a:p>
        </p:txBody>
      </p:sp>
      <p:sp>
        <p:nvSpPr>
          <p:cNvPr id="31" name="Footer Placeholder 6">
            <a:extLst>
              <a:ext uri="{FF2B5EF4-FFF2-40B4-BE49-F238E27FC236}">
                <a16:creationId xmlns:a16="http://schemas.microsoft.com/office/drawing/2014/main" id="{B7F2E224-3E28-734C-8581-2AE71B6C88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1" y="6389784"/>
            <a:ext cx="6365827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 - Administrative Information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52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Bullets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FBD3-7012-E344-8CD9-02DDF7B6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BA8B-5C71-6241-BCD3-E43501C0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00284" cy="4351338"/>
          </a:xfrm>
        </p:spPr>
        <p:txBody>
          <a:bodyPr/>
          <a:lstStyle>
            <a:lvl1pPr>
              <a:spcAft>
                <a:spcPts val="600"/>
              </a:spcAft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AA54C5-966A-2547-ADF1-C8A29D9AA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2" y="6391656"/>
            <a:ext cx="6846594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 - Administrative Information Services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4A74C90-07AF-2A4B-B930-56D31F5072F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66038" y="1797050"/>
            <a:ext cx="4061674" cy="362555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45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sic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FBD3-7012-E344-8CD9-02DDF7B6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BA8B-5C71-6241-BCD3-E43501C0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spcAft>
                <a:spcPts val="600"/>
              </a:spcAft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AA54C5-966A-2547-ADF1-C8A29D9AA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2" y="6391656"/>
            <a:ext cx="7044556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1486452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 Slide -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FBD3-7012-E344-8CD9-02DDF7B6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BA8B-5C71-6241-BCD3-E43501C0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407988" indent="-398463">
              <a:spcAft>
                <a:spcPts val="600"/>
              </a:spcAft>
              <a:buFontTx/>
              <a:buBlip>
                <a:blip r:embed="rId2"/>
              </a:buBlip>
              <a:tabLst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AA54C5-966A-2547-ADF1-C8A29D9AA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2" y="6389784"/>
            <a:ext cx="6431814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331451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ullet Slide - Checkmar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FBD3-7012-E344-8CD9-02DDF7B6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BA8B-5C71-6241-BCD3-E43501C0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407988" indent="-398463">
              <a:spcAft>
                <a:spcPts val="600"/>
              </a:spcAft>
              <a:buFontTx/>
              <a:buBlip>
                <a:blip r:embed="rId2"/>
              </a:buBlip>
              <a:tabLst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AA54C5-966A-2547-ADF1-C8A29D9AA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1" y="6389784"/>
            <a:ext cx="6639205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2014040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4A94-DAEA-0B4D-A560-6B0D29C98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7F293-DDBE-6C43-B409-42B316BDC2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0BAA6-F216-4E47-A454-29DB58A39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1AAA60-DAB6-0A4B-BBB9-1D32AB9AC5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1" y="6391656"/>
            <a:ext cx="6346973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2320759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with Phot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3CE28F-38A5-DE42-9231-928F7032A2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2" y="6391656"/>
            <a:ext cx="7346214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 - Administrative Information Services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6CB8017-7E7F-9B49-9B4B-B9336EB3F2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301647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DF2F51-43AF-EB4F-AFBB-B545D7ECB4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39899" y="1544538"/>
            <a:ext cx="2741841" cy="646331"/>
          </a:xfrm>
          <a:solidFill>
            <a:schemeClr val="accent1"/>
          </a:solidFill>
        </p:spPr>
        <p:txBody>
          <a:bodyPr vert="horz" wrap="none" lIns="91440" anchor="ctr" anchorCtr="0">
            <a:spAutoFit/>
          </a:bodyPr>
          <a:lstStyle>
            <a:lvl1pPr marL="0" indent="0">
              <a:buNone/>
              <a:defRPr sz="4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316235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28A53FEB-EECE-604B-823F-810D824B4F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-1"/>
            <a:ext cx="7459281" cy="6301649"/>
          </a:xfrm>
        </p:spPr>
        <p:txBody>
          <a:bodyPr wrap="none" anchor="ctr" anchorCtr="0"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E2033-42DC-6F47-BA67-5A3FE43332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1" y="6391656"/>
            <a:ext cx="6629778" cy="43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ITS - Administrative Information Services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F9CB07-5AF2-9B4A-B86C-EAAE286C41A3}"/>
              </a:ext>
            </a:extLst>
          </p:cNvPr>
          <p:cNvSpPr/>
          <p:nvPr/>
        </p:nvSpPr>
        <p:spPr>
          <a:xfrm>
            <a:off x="7459663" y="-1"/>
            <a:ext cx="4732337" cy="63457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CD893F-4580-B544-83D6-ED7E385EA0E6}"/>
              </a:ext>
            </a:extLst>
          </p:cNvPr>
          <p:cNvCxnSpPr>
            <a:cxnSpLocks/>
          </p:cNvCxnSpPr>
          <p:nvPr/>
        </p:nvCxnSpPr>
        <p:spPr>
          <a:xfrm>
            <a:off x="7781925" y="2552700"/>
            <a:ext cx="41148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3">
            <a:extLst>
              <a:ext uri="{FF2B5EF4-FFF2-40B4-BE49-F238E27FC236}">
                <a16:creationId xmlns:a16="http://schemas.microsoft.com/office/drawing/2014/main" id="{6B88A962-6EF7-6A4F-B98E-178C18FE4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1" t="-16374" r="66017"/>
          <a:stretch>
            <a:fillRect/>
          </a:stretch>
        </p:blipFill>
        <p:spPr bwMode="auto">
          <a:xfrm>
            <a:off x="7751381" y="3390900"/>
            <a:ext cx="366712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233CEFE-0465-164B-A7FC-DA89EC13E8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01738" y="171449"/>
            <a:ext cx="4083969" cy="230981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79528BCA-18EF-8449-8A17-21BBC85136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8475" y="3505620"/>
            <a:ext cx="3767138" cy="467470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319-XXX-XXXX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0523A405-5F07-2F4D-B77F-90515157D8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18475" y="4087810"/>
            <a:ext cx="3767138" cy="467470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err="1"/>
              <a:t>contact@uiowa.edu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4BE7270-8D8C-3343-A1A4-A69FB91982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15729" y="4154294"/>
            <a:ext cx="455230" cy="3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6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2FEF12B-F38D-AB4D-BBA1-2C7B74AA0A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7B1A84-3AF2-7441-BD04-40E17B40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6F7B5-A644-9644-B0CB-54E848DBB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623AB8D-52FB-394A-A04E-FEB81257F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885" y="6381946"/>
            <a:ext cx="6065475" cy="441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ITS - Administrative Information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92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Elastic Logo">
            <a:extLst>
              <a:ext uri="{FF2B5EF4-FFF2-40B4-BE49-F238E27FC236}">
                <a16:creationId xmlns:a16="http://schemas.microsoft.com/office/drawing/2014/main" id="{681960BE-DB43-8443-A2CD-1EF974438861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/>
          <a:srcRect t="9244" b="9244"/>
          <a:stretch>
            <a:fillRect/>
          </a:stretch>
        </p:blipFill>
        <p:spPr>
          <a:xfrm>
            <a:off x="4858440" y="0"/>
            <a:ext cx="7333560" cy="6291263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6F870-F80B-B244-B223-507B85F150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Managed Elasticsearch for Dispatch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9CCC4-BFC0-074D-8089-0845BEB17C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Michael Alberhasky</a:t>
            </a:r>
            <a:br>
              <a:rPr lang="en-US" dirty="0"/>
            </a:br>
            <a:r>
              <a:rPr lang="en-US" dirty="0"/>
              <a:t>AIS-Architecture Team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724E4-9BEE-4141-84E5-33D2AF9526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April 22, 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A7767-22FC-7544-A579-E821BC68DD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333596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FD0F-988F-7246-A7A9-961C564FB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Elasticsearch?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A970C-B04C-6B4D-A142-35E77388A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Distributed search and analytics engine</a:t>
            </a:r>
          </a:p>
          <a:p>
            <a:r>
              <a:rPr lang="en-US" dirty="0"/>
              <a:t>Built upon Apache Lucene</a:t>
            </a:r>
          </a:p>
          <a:p>
            <a:r>
              <a:rPr lang="en-US" dirty="0"/>
              <a:t>RESTful interface</a:t>
            </a:r>
          </a:p>
          <a:p>
            <a:r>
              <a:rPr lang="en-US" dirty="0"/>
              <a:t>Elasticsearch + Logstash + Kibana = ELK stack</a:t>
            </a:r>
          </a:p>
          <a:p>
            <a:r>
              <a:rPr lang="en-US" dirty="0"/>
              <a:t>AIS also uses it for log searching and course searching in </a:t>
            </a:r>
            <a:r>
              <a:rPr lang="en-US" dirty="0" err="1"/>
              <a:t>MyUI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3EAF10-8740-FF40-82EE-F4505B7B0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3236317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3A256-34B2-AD46-BEC6-2C7592044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Dispatch’s Use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32F4E-DCE7-7D4F-8C0E-538C3E66A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Feature request to search through message history</a:t>
            </a:r>
          </a:p>
          <a:p>
            <a:pPr lvl="1"/>
            <a:r>
              <a:rPr lang="en-US" dirty="0"/>
              <a:t>Oracle query against 70 million rows = 7.79 minutes</a:t>
            </a:r>
          </a:p>
          <a:p>
            <a:pPr lvl="1"/>
            <a:r>
              <a:rPr lang="en-US" dirty="0"/>
              <a:t>Elasticsearch query in the most inefficient way = 1083ms</a:t>
            </a:r>
          </a:p>
          <a:p>
            <a:r>
              <a:rPr lang="en-US" dirty="0"/>
              <a:t>Can’t just add more indices to a table when there are 150 million rows</a:t>
            </a:r>
          </a:p>
          <a:p>
            <a:pPr lvl="1"/>
            <a:r>
              <a:rPr lang="en-US" dirty="0"/>
              <a:t>No downtown and an index that big would take eons to build</a:t>
            </a:r>
          </a:p>
          <a:p>
            <a:pPr lvl="1"/>
            <a:r>
              <a:rPr lang="en-US" dirty="0"/>
              <a:t>Storage considerations – database already 2TB</a:t>
            </a:r>
          </a:p>
          <a:p>
            <a:r>
              <a:rPr lang="en-US" dirty="0"/>
              <a:t>Need ability to quickly get metadata for new app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D6B8A1-FED2-6648-9323-7C9B5FE490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6251B-8917-844B-B237-B043C766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27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3ED2-3C9B-B14E-B990-DEF661207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Managed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3C733-C6F0-DA4C-9F65-EA7D4FC55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Paying to use it (hopefully cheaper than it would cost to run it yourself)</a:t>
            </a:r>
          </a:p>
          <a:p>
            <a:r>
              <a:rPr lang="en-US" dirty="0"/>
              <a:t>Updates/patches are done for you</a:t>
            </a:r>
          </a:p>
          <a:p>
            <a:r>
              <a:rPr lang="en-US" dirty="0"/>
              <a:t>Backups happen automatically</a:t>
            </a:r>
          </a:p>
          <a:p>
            <a:r>
              <a:rPr lang="en-US" dirty="0"/>
              <a:t>Self-service tools for configuration</a:t>
            </a:r>
          </a:p>
          <a:p>
            <a:r>
              <a:rPr lang="en-US" dirty="0"/>
              <a:t>Basic monitoring provided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3A19F8-3367-8B46-85D5-33FBA0A060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3072300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4A7A0-2FD8-964F-A0F8-71F461936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Hosting our own or Managed on AWS?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9AA0A-0E28-4D44-AF84-B5737F0A39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15209"/>
            <a:ext cx="5181600" cy="376175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Elasticity - If I need a cluster with more CPU for ingesting lots of data, I can change instance type easily</a:t>
            </a:r>
          </a:p>
          <a:p>
            <a:r>
              <a:rPr lang="en-US" dirty="0"/>
              <a:t>New feature called </a:t>
            </a:r>
            <a:r>
              <a:rPr lang="en-US" dirty="0" err="1"/>
              <a:t>UltraWarm</a:t>
            </a:r>
            <a:r>
              <a:rPr lang="en-US" dirty="0"/>
              <a:t> Storage - Extend your storage into low cost storage so you can search through gobs more data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B333DF-36F6-8848-A3AF-A916C27A6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15209"/>
            <a:ext cx="5181600" cy="376175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Blue/Green deployments take time as the entire cluster must be replaced and data copied to new cluster. Data can still be read/write to old cluster while that is happening</a:t>
            </a:r>
          </a:p>
          <a:p>
            <a:r>
              <a:rPr lang="en-US" dirty="0"/>
              <a:t>More expensive then just trying to run your own - however, time is money - $335/month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836A1-997C-5744-9DD7-D8022D6226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CBFA87-8046-384A-8723-33A8770C2373}"/>
              </a:ext>
            </a:extLst>
          </p:cNvPr>
          <p:cNvSpPr txBox="1"/>
          <p:nvPr/>
        </p:nvSpPr>
        <p:spPr>
          <a:xfrm>
            <a:off x="954157" y="1808922"/>
            <a:ext cx="506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PRO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2F8B8FF-688F-B740-BE93-64B2E40762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7070" y="1209400"/>
            <a:ext cx="8048064" cy="4800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C4CDC5-E9EF-4C43-B736-3C9B11993B42}"/>
              </a:ext>
            </a:extLst>
          </p:cNvPr>
          <p:cNvSpPr txBox="1"/>
          <p:nvPr/>
        </p:nvSpPr>
        <p:spPr>
          <a:xfrm>
            <a:off x="6019800" y="1819678"/>
            <a:ext cx="506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CON</a:t>
            </a:r>
          </a:p>
        </p:txBody>
      </p:sp>
    </p:spTree>
    <p:extLst>
      <p:ext uri="{BB962C8B-B14F-4D97-AF65-F5344CB8AC3E}">
        <p14:creationId xmlns:p14="http://schemas.microsoft.com/office/powerpoint/2010/main" val="1924796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close up of a map&#10;&#10;Description automatically generated">
            <a:extLst>
              <a:ext uri="{FF2B5EF4-FFF2-40B4-BE49-F238E27FC236}">
                <a16:creationId xmlns:a16="http://schemas.microsoft.com/office/drawing/2014/main" id="{F11ED122-F2FF-AC48-BCC7-B94950DFA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866775"/>
            <a:ext cx="9857303" cy="53894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C33A69-0E84-614F-B7AA-556D3220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9B4D6-2B9D-0F4B-9210-831FB12B05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2610044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93D09-AFBC-164E-954C-B97DF7C9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66776-035A-7B43-8DBF-4CF5C905E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34100" cy="4351338"/>
          </a:xfrm>
        </p:spPr>
        <p:txBody>
          <a:bodyPr/>
          <a:lstStyle/>
          <a:p>
            <a:r>
              <a:rPr lang="en-US" dirty="0"/>
              <a:t>RESTful API offers ability query indices via:</a:t>
            </a:r>
          </a:p>
          <a:p>
            <a:pPr lvl="1"/>
            <a:r>
              <a:rPr lang="en-US" dirty="0"/>
              <a:t>Query DSL</a:t>
            </a:r>
          </a:p>
          <a:p>
            <a:pPr lvl="1"/>
            <a:r>
              <a:rPr lang="en-US" dirty="0"/>
              <a:t>SQL</a:t>
            </a:r>
          </a:p>
          <a:p>
            <a:r>
              <a:rPr lang="en-US" dirty="0"/>
              <a:t>Kibana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E762B3-A4FD-564D-8C69-701BB92065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B412E2-9708-1144-A61F-D9D2E9A9FE3F}"/>
              </a:ext>
            </a:extLst>
          </p:cNvPr>
          <p:cNvSpPr txBox="1"/>
          <p:nvPr/>
        </p:nvSpPr>
        <p:spPr>
          <a:xfrm>
            <a:off x="7115175" y="913984"/>
            <a:ext cx="50768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"query": 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"bool": 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"filter": [{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"bool": 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"</a:t>
            </a:r>
            <a:r>
              <a:rPr lang="en-US" sz="1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minimum_should_match</a:t>
            </a: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": 1,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"should": [    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"</a:t>
            </a:r>
            <a:r>
              <a:rPr lang="en-US" sz="1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match_phrase</a:t>
            </a: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": 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"</a:t>
            </a:r>
            <a:r>
              <a:rPr lang="en-US" sz="1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member_id</a:t>
            </a: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": ”foobar-1234-abcd-5678"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}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}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]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}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}],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"must": [{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"range": 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"</a:t>
            </a:r>
            <a:r>
              <a:rPr lang="en-US" sz="1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index_date</a:t>
            </a: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": {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"format": "</a:t>
            </a:r>
            <a:r>
              <a:rPr lang="en-US" sz="1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strict_date_optional_time</a:t>
            </a: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"</a:t>
            </a:r>
            <a:r>
              <a:rPr lang="en-US" sz="1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gte</a:t>
            </a: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": "2020-04-15T20:25:16.707Z",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"</a:t>
            </a:r>
            <a:r>
              <a:rPr lang="en-US" sz="1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lte</a:t>
            </a: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": "2020-04-15T20:55:16.707Z"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}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}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}],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"</a:t>
            </a:r>
            <a:r>
              <a:rPr lang="en-US" sz="1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must_not</a:t>
            </a: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": [],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"should": []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}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}</a:t>
            </a:r>
          </a:p>
          <a:p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20290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3684E-2080-A544-BEC7-12C4DE9C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bird, it’s a plane, it’s a cache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5BEEC-0FA9-CB4E-9F6A-9BC973D0D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982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Treat indices like a cache, it could go poof at any time.</a:t>
            </a:r>
          </a:p>
          <a:p>
            <a:r>
              <a:rPr lang="en-US" dirty="0"/>
              <a:t>Message metadata loaded to Elasticsearch after batch is completed.</a:t>
            </a:r>
          </a:p>
          <a:p>
            <a:r>
              <a:rPr lang="en-US" dirty="0"/>
              <a:t>Daily exports of metadata to S3.</a:t>
            </a:r>
          </a:p>
          <a:p>
            <a:r>
              <a:rPr lang="en-US" dirty="0"/>
              <a:t>Load Lambda function to rapidly reload indices.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DB1387-5AC4-7E46-AC1B-48212E58E7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BCA2E08-2591-CF40-9F4A-4E023951B167}"/>
              </a:ext>
            </a:extLst>
          </p:cNvPr>
          <p:cNvGrpSpPr/>
          <p:nvPr/>
        </p:nvGrpSpPr>
        <p:grpSpPr>
          <a:xfrm>
            <a:off x="2508378" y="4060389"/>
            <a:ext cx="6760397" cy="1917888"/>
            <a:chOff x="3164160" y="4156892"/>
            <a:chExt cx="6760397" cy="191788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E72EB49-013A-3D4F-B049-B81BDDB34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19005" y="4461258"/>
              <a:ext cx="711200" cy="711200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0E6462F-E97D-C148-AFDA-8E5C3DCC9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82148" y="4461258"/>
              <a:ext cx="711200" cy="711200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ACF5C536-3DBF-7D42-91C7-1F9097DFE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309659" y="4461258"/>
              <a:ext cx="711200" cy="711200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6670E28-122C-E84C-96D7-88F3311CA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406855" y="5343645"/>
              <a:ext cx="469900" cy="4699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A1F003B-092F-DC42-90C7-2FD303A9E2E4}"/>
                </a:ext>
              </a:extLst>
            </p:cNvPr>
            <p:cNvSpPr txBox="1"/>
            <p:nvPr/>
          </p:nvSpPr>
          <p:spPr>
            <a:xfrm>
              <a:off x="4200818" y="5767003"/>
              <a:ext cx="8819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Dispatch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4964B79-E5C4-FB46-A68A-A1FE6B0DFDB5}"/>
                </a:ext>
              </a:extLst>
            </p:cNvPr>
            <p:cNvCxnSpPr>
              <a:stCxn id="11" idx="3"/>
            </p:cNvCxnSpPr>
            <p:nvPr/>
          </p:nvCxnSpPr>
          <p:spPr>
            <a:xfrm flipV="1">
              <a:off x="4876755" y="5255491"/>
              <a:ext cx="729718" cy="323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39E0B32-DB39-3B4D-ACC1-5209D147ECF0}"/>
                </a:ext>
              </a:extLst>
            </p:cNvPr>
            <p:cNvCxnSpPr/>
            <p:nvPr/>
          </p:nvCxnSpPr>
          <p:spPr>
            <a:xfrm>
              <a:off x="6096000" y="4816858"/>
              <a:ext cx="88669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41EF5B8-87E4-FA49-B070-C684D487B373}"/>
                </a:ext>
              </a:extLst>
            </p:cNvPr>
            <p:cNvCxnSpPr>
              <a:endCxn id="11" idx="1"/>
            </p:cNvCxnSpPr>
            <p:nvPr/>
          </p:nvCxnSpPr>
          <p:spPr>
            <a:xfrm>
              <a:off x="3665259" y="5255491"/>
              <a:ext cx="741596" cy="323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B73D97-47E4-D741-8DA8-688B6BB15306}"/>
                </a:ext>
              </a:extLst>
            </p:cNvPr>
            <p:cNvSpPr txBox="1"/>
            <p:nvPr/>
          </p:nvSpPr>
          <p:spPr>
            <a:xfrm>
              <a:off x="3164160" y="4172396"/>
              <a:ext cx="10021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S3 Bucket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CDD07C0-2660-2D44-9158-0E8BFF220B00}"/>
                </a:ext>
              </a:extLst>
            </p:cNvPr>
            <p:cNvSpPr txBox="1"/>
            <p:nvPr/>
          </p:nvSpPr>
          <p:spPr>
            <a:xfrm>
              <a:off x="5093803" y="4173218"/>
              <a:ext cx="11512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SQS Queue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1903C6-8A5C-B04F-BACE-26EA9C9D51E5}"/>
                </a:ext>
              </a:extLst>
            </p:cNvPr>
            <p:cNvSpPr txBox="1"/>
            <p:nvPr/>
          </p:nvSpPr>
          <p:spPr>
            <a:xfrm>
              <a:off x="6778753" y="4156892"/>
              <a:ext cx="13179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Load Function</a:t>
              </a:r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2125EBE8-FBF4-2743-81A7-510540B4D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933811" y="4461258"/>
              <a:ext cx="711200" cy="711200"/>
            </a:xfrm>
            <a:prstGeom prst="rect">
              <a:avLst/>
            </a:prstGeom>
          </p:spPr>
        </p:pic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1E5A640-3665-3B41-83D8-1957D3226CAB}"/>
                </a:ext>
              </a:extLst>
            </p:cNvPr>
            <p:cNvCxnSpPr/>
            <p:nvPr/>
          </p:nvCxnSpPr>
          <p:spPr>
            <a:xfrm>
              <a:off x="7883237" y="4798480"/>
              <a:ext cx="88669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3EDBAB8-3938-1841-9317-E4822112F3E7}"/>
                </a:ext>
              </a:extLst>
            </p:cNvPr>
            <p:cNvSpPr txBox="1"/>
            <p:nvPr/>
          </p:nvSpPr>
          <p:spPr>
            <a:xfrm>
              <a:off x="8673894" y="4169909"/>
              <a:ext cx="1250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Elasticsearch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001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B6F7E-7641-9247-81C6-9BACB12D4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CF66B-D9CA-784B-AB59-F5A8E82D6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Index for each day = bad idea</a:t>
            </a:r>
          </a:p>
          <a:p>
            <a:r>
              <a:rPr lang="en-US" dirty="0"/>
              <a:t>Index for each month = good idea</a:t>
            </a:r>
          </a:p>
          <a:p>
            <a:r>
              <a:rPr lang="en-US" dirty="0"/>
              <a:t>Aliased to a super index</a:t>
            </a:r>
          </a:p>
          <a:p>
            <a:r>
              <a:rPr lang="en-US" dirty="0"/>
              <a:t>Curator to manage indices and delete old indices</a:t>
            </a:r>
          </a:p>
          <a:p>
            <a:r>
              <a:rPr lang="en-US" dirty="0"/>
              <a:t>AWS now offers index management as a feature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C4A3B0-3A7F-9748-825C-4006F570D1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  <p:pic>
        <p:nvPicPr>
          <p:cNvPr id="11" name="Picture Placeholder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15A3FE4F-4969-D245-9FAE-513602A8420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tretch>
            <a:fillRect/>
          </a:stretch>
        </p:blipFill>
        <p:spPr>
          <a:xfrm>
            <a:off x="8111139" y="2188600"/>
            <a:ext cx="3027916" cy="3090998"/>
          </a:xfrm>
        </p:spPr>
      </p:pic>
    </p:spTree>
    <p:extLst>
      <p:ext uri="{BB962C8B-B14F-4D97-AF65-F5344CB8AC3E}">
        <p14:creationId xmlns:p14="http://schemas.microsoft.com/office/powerpoint/2010/main" val="89505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98D0-0591-CF4D-BD80-2334A782B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</a:t>
            </a:r>
            <a:r>
              <a:rPr lang="en-US" dirty="0" err="1"/>
              <a:t>ain’t</a:t>
            </a:r>
            <a:r>
              <a:rPr lang="en-US" dirty="0"/>
              <a:t> free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A8282-9500-5244-87A7-6F86B27C8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x m5.large.elasticsearch with 70GB each</a:t>
            </a:r>
          </a:p>
          <a:p>
            <a:r>
              <a:rPr lang="en-US" dirty="0"/>
              <a:t>On-demand pricing:</a:t>
            </a:r>
          </a:p>
          <a:p>
            <a:pPr lvl="1"/>
            <a:r>
              <a:rPr lang="en-US" dirty="0"/>
              <a:t>Compute: $0.142/hour =  $306.72</a:t>
            </a:r>
          </a:p>
          <a:p>
            <a:pPr lvl="1"/>
            <a:r>
              <a:rPr lang="en-US" dirty="0"/>
              <a:t>Storage: $9.45/month x 3 = $28.35</a:t>
            </a:r>
          </a:p>
          <a:p>
            <a:r>
              <a:rPr lang="en-US" dirty="0"/>
              <a:t>Elected not to use dedicated Master nodes</a:t>
            </a:r>
          </a:p>
          <a:p>
            <a:r>
              <a:rPr lang="en-US" dirty="0"/>
              <a:t>Opportunities for reduced cost:</a:t>
            </a:r>
          </a:p>
          <a:p>
            <a:pPr lvl="1"/>
            <a:r>
              <a:rPr lang="en-US" dirty="0"/>
              <a:t>Reserved instances would save over $100/month</a:t>
            </a:r>
          </a:p>
          <a:p>
            <a:pPr lvl="1"/>
            <a:r>
              <a:rPr lang="en-US" dirty="0"/>
              <a:t>Reduce number of instances and accept higher risk?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799C7-C35A-C14D-8A40-C4EA5ABC08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29651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5D646-67EC-E24E-8799-5AB1683B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414A3-CFF1-B94A-B931-B42759517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function in Dispatch</a:t>
            </a:r>
          </a:p>
          <a:p>
            <a:r>
              <a:rPr lang="en-US" dirty="0"/>
              <a:t>Kibana interface</a:t>
            </a:r>
          </a:p>
          <a:p>
            <a:r>
              <a:rPr lang="en-US" dirty="0"/>
              <a:t>AWS Console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C83A79-0E27-B540-AF99-D337A4B11E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ITS - Administrative Information Services</a:t>
            </a:r>
          </a:p>
        </p:txBody>
      </p:sp>
    </p:spTree>
    <p:extLst>
      <p:ext uri="{BB962C8B-B14F-4D97-AF65-F5344CB8AC3E}">
        <p14:creationId xmlns:p14="http://schemas.microsoft.com/office/powerpoint/2010/main" val="3667774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E916FC3-BAAD-964D-8127-6E6D649C298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5614" r="5614"/>
          <a:stretch>
            <a:fillRect/>
          </a:stretch>
        </p:blipFill>
        <p:spPr>
          <a:xfrm>
            <a:off x="1502876" y="1195058"/>
            <a:ext cx="4164594" cy="351827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5051BF-14CE-A24B-A715-02B83139BC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rmAutofit/>
          </a:bodyPr>
          <a:lstStyle/>
          <a:p>
            <a:r>
              <a:rPr lang="en-US"/>
              <a:t>ITS - Administrative Information Services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A6767-C5BE-CC4C-9572-28FBCB2DD2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Michael Alberhasky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413253-E2F3-A64E-AF4F-48FB6B6661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319-353-4484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24E27C7-3E50-3B4C-AF74-7E903EC269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err="1"/>
              <a:t>michael-alberhasky@uiowa.edu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663049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of Iowa">
  <a:themeElements>
    <a:clrScheme name="University of Iowa Master">
      <a:dk1>
        <a:srgbClr val="000000"/>
      </a:dk1>
      <a:lt1>
        <a:srgbClr val="FFFFFF"/>
      </a:lt1>
      <a:dk2>
        <a:srgbClr val="9E9F9E"/>
      </a:dk2>
      <a:lt2>
        <a:srgbClr val="FFFFFF"/>
      </a:lt2>
      <a:accent1>
        <a:srgbClr val="FFCD00"/>
      </a:accent1>
      <a:accent2>
        <a:srgbClr val="000000"/>
      </a:accent2>
      <a:accent3>
        <a:srgbClr val="A5A5A5"/>
      </a:accent3>
      <a:accent4>
        <a:srgbClr val="CACBCA"/>
      </a:accent4>
      <a:accent5>
        <a:srgbClr val="767776"/>
      </a:accent5>
      <a:accent6>
        <a:srgbClr val="378093"/>
      </a:accent6>
      <a:hlink>
        <a:srgbClr val="378093"/>
      </a:hlink>
      <a:folHlink>
        <a:srgbClr val="9E9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tLevel_Template_16-9-widescreen" id="{A304C031-EF28-7643-B721-AF300EAA563F}" vid="{DBF3AE66-AB98-6B45-85D9-2EBAEE57400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of Iowa</Template>
  <TotalTime>1086</TotalTime>
  <Words>658</Words>
  <Application>Microsoft Macintosh PowerPoint</Application>
  <PresentationFormat>Widescreen</PresentationFormat>
  <Paragraphs>111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Menlo</vt:lpstr>
      <vt:lpstr>University of Iowa</vt:lpstr>
      <vt:lpstr>PowerPoint Presentation</vt:lpstr>
      <vt:lpstr>What is Elasticsearch?</vt:lpstr>
      <vt:lpstr>Dispatch’s Use Case</vt:lpstr>
      <vt:lpstr>Managed Services</vt:lpstr>
      <vt:lpstr>Hosting our own or Managed on AWS?</vt:lpstr>
      <vt:lpstr>Architecture</vt:lpstr>
      <vt:lpstr>Interfaces</vt:lpstr>
      <vt:lpstr>It’s a bird, it’s a plane, it’s a cache</vt:lpstr>
      <vt:lpstr>Index Design</vt:lpstr>
      <vt:lpstr>It ain’t free</vt:lpstr>
      <vt:lpstr>Demo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Alberhasky</dc:creator>
  <cp:lastModifiedBy>Alberhasky, Michael J</cp:lastModifiedBy>
  <cp:revision>31</cp:revision>
  <dcterms:created xsi:type="dcterms:W3CDTF">2020-04-15T15:32:43Z</dcterms:created>
  <dcterms:modified xsi:type="dcterms:W3CDTF">2020-04-22T18:43:06Z</dcterms:modified>
</cp:coreProperties>
</file>